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37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5" r:id="rId9"/>
    <p:sldId id="274" r:id="rId10"/>
    <p:sldId id="271" r:id="rId11"/>
    <p:sldId id="262" r:id="rId12"/>
    <p:sldId id="272" r:id="rId13"/>
    <p:sldId id="273" r:id="rId14"/>
    <p:sldId id="267" r:id="rId15"/>
    <p:sldId id="276" r:id="rId16"/>
    <p:sldId id="278" r:id="rId17"/>
    <p:sldId id="279" r:id="rId18"/>
    <p:sldId id="280" r:id="rId19"/>
    <p:sldId id="281" r:id="rId20"/>
    <p:sldId id="264" r:id="rId21"/>
    <p:sldId id="266" r:id="rId22"/>
    <p:sldId id="269" r:id="rId23"/>
    <p:sldId id="268" r:id="rId24"/>
    <p:sldId id="282" r:id="rId25"/>
    <p:sldId id="289" r:id="rId26"/>
    <p:sldId id="283" r:id="rId27"/>
    <p:sldId id="284" r:id="rId28"/>
    <p:sldId id="275" r:id="rId29"/>
    <p:sldId id="285" r:id="rId30"/>
    <p:sldId id="286" r:id="rId31"/>
    <p:sldId id="287" r:id="rId32"/>
    <p:sldId id="288" r:id="rId33"/>
    <p:sldId id="291" r:id="rId34"/>
    <p:sldId id="29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152"/>
  </p:normalViewPr>
  <p:slideViewPr>
    <p:cSldViewPr snapToGrid="0" snapToObjects="1">
      <p:cViewPr varScale="1">
        <p:scale>
          <a:sx n="60" d="100"/>
          <a:sy n="60" d="100"/>
        </p:scale>
        <p:origin x="2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4BCCA-0124-D94B-AAA8-DF6D608D18F3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3B049-E0E3-FE4E-B23C-636B95C2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meliputi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beroperasi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diprogramkan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9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19,5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mengetahui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pembacaan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mencelupkan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Pencelupan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mendeteksi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menguji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username dan password,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dialihkan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menuju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seluruh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dan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browser.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 4.17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menunjukkan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home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terbaru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didapaatkan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pengujian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95% pada 2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percobaan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94%,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96%. Rata-rata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pendeteksian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100%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dipengaruhi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permukaan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bergelombang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berenang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daerah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diletakkan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pemantauan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pemeliharaan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terotomatisasi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mengimplementasikan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ketinggian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air,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jauh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terealisasikan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bertindak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server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– sensor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 pc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 PINS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berformat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.html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2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3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 pembuatan perangkat lunak ini merupakan tahap pembuatan program untuk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rancangan perangkat keras yang telah dirakit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masing-masing</a:t>
            </a:r>
            <a:r>
              <a:rPr lang="en-ID" dirty="0">
                <a:effectLst/>
              </a:rPr>
              <a:t> </a:t>
            </a:r>
          </a:p>
          <a:p>
            <a:endParaRPr lang="en-ID" dirty="0">
              <a:effectLst/>
            </a:endParaRP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Perancangan rangkaian sistem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perangkat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keras</a:t>
            </a:r>
            <a:endParaRPr lang="en-ID" dirty="0">
              <a:effectLst/>
            </a:endParaRPr>
          </a:p>
          <a:p>
            <a:endParaRPr lang="en-ID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pemadaman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kapasitas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V dan 50 Ah.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semua desain rancangan dan komponen penyusunnya telah selesai dibuat maka tahap selanjutnya adalah perakitan komponen-komponen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peletakan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sensor-sensor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kesatuan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box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raspberry pi,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rangkaian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relay, dan stop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penempatan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ultrasonic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terpasang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 cm.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peneliti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jangkauan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20 cm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 cm.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DS18B20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pengukuran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4.4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dilihat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turbiditas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SEN-0189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dicelupkan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mengukur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tingkat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akuarium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mempertimbangkan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keputusan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penggantian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kekeruhan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air yang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subbab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2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3B049-E0E3-FE4E-B23C-636B95C2B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1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6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5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2C68A0-B592-FB42-AF81-F2CA3061E99D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C330E69-3AF4-C04F-ABC7-1D3FE443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3E9B-4DFC-9545-A95B-B722954D3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o Sangam MN" pitchFamily="2" charset="0"/>
                <a:ea typeface="Apple Symbols" panose="02000000000000000000" pitchFamily="2" charset="-79"/>
                <a:cs typeface="Lao Sangam MN" pitchFamily="2" charset="0"/>
              </a:rPr>
              <a:t>SISTEM PEMANTAUAN DAN PEMELIHARAAN AKUARIUM TEROTOMATISASI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F3CE2-FDA9-374E-A92C-1827BB3C94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Muhammad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Irsyad</a:t>
            </a: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 </a:t>
            </a:r>
            <a:r>
              <a:rPr lang="en-US" sz="36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Ashari</a:t>
            </a:r>
            <a:endParaRPr lang="en-US" sz="3600" u="sng" dirty="0">
              <a:solidFill>
                <a:schemeClr val="tx1">
                  <a:lumMod val="85000"/>
                  <a:lumOff val="15000"/>
                </a:schemeClr>
              </a:solidFill>
              <a:latin typeface="Cordia New" panose="020B0304020202020204" pitchFamily="34" charset="-34"/>
              <a:ea typeface="Apple Symbols" panose="02000000000000000000" pitchFamily="2" charset="-79"/>
              <a:cs typeface="Cordia New" panose="020B0304020202020204" pitchFamily="34" charset="-3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 New" panose="020B0304020202020204" pitchFamily="34" charset="-34"/>
                <a:ea typeface="Apple Symbols" panose="02000000000000000000" pitchFamily="2" charset="-79"/>
                <a:cs typeface="Cordia New" panose="020B0304020202020204" pitchFamily="34" charset="-34"/>
              </a:rPr>
              <a:t>D42116305</a:t>
            </a:r>
          </a:p>
        </p:txBody>
      </p:sp>
    </p:spTree>
    <p:extLst>
      <p:ext uri="{BB962C8B-B14F-4D97-AF65-F5344CB8AC3E}">
        <p14:creationId xmlns:p14="http://schemas.microsoft.com/office/powerpoint/2010/main" val="336428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C9318-1146-B84E-9066-632AC39DB427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9198E3-C211-D741-B90F-0BAE375339CA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stomShape 1">
            <a:extLst>
              <a:ext uri="{FF2B5EF4-FFF2-40B4-BE49-F238E27FC236}">
                <a16:creationId xmlns:a16="http://schemas.microsoft.com/office/drawing/2014/main" id="{AEBB8390-D242-E343-BEF0-686D0AEAF69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8FEFD-23B5-EC42-B539-5C2F203F2922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89B5-7050-0D4C-88BE-23731BE3AE9D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F0D211-1EFC-8942-9433-208DB3A77E1B}"/>
              </a:ext>
            </a:extLst>
          </p:cNvPr>
          <p:cNvSpPr/>
          <p:nvPr/>
        </p:nvSpPr>
        <p:spPr>
          <a:xfrm>
            <a:off x="6634411" y="1413302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EDDDFC39-1FB7-3848-950E-E9C48CD5A7EC}"/>
              </a:ext>
            </a:extLst>
          </p:cNvPr>
          <p:cNvSpPr/>
          <p:nvPr/>
        </p:nvSpPr>
        <p:spPr>
          <a:xfrm>
            <a:off x="812790" y="1409288"/>
            <a:ext cx="46776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7E4EB-0909-3746-A5D7-8045BD59F6FC}"/>
              </a:ext>
            </a:extLst>
          </p:cNvPr>
          <p:cNvSpPr txBox="1"/>
          <p:nvPr/>
        </p:nvSpPr>
        <p:spPr>
          <a:xfrm>
            <a:off x="487680" y="2772787"/>
            <a:ext cx="545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Skematik</a:t>
            </a:r>
            <a:r>
              <a:rPr lang="en-US" sz="2400" dirty="0"/>
              <a:t> Sensor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46A9-49DD-214D-80CA-A9CDCAFAE2A0}"/>
              </a:ext>
            </a:extLst>
          </p:cNvPr>
          <p:cNvSpPr txBox="1"/>
          <p:nvPr/>
        </p:nvSpPr>
        <p:spPr>
          <a:xfrm>
            <a:off x="487680" y="3900547"/>
            <a:ext cx="34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Alur Pipa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413D4-4E3D-514D-8573-FC91444EE7E2}"/>
              </a:ext>
            </a:extLst>
          </p:cNvPr>
          <p:cNvSpPr txBox="1"/>
          <p:nvPr/>
        </p:nvSpPr>
        <p:spPr>
          <a:xfrm>
            <a:off x="487680" y="4460628"/>
            <a:ext cx="341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Pembuatan</a:t>
            </a:r>
            <a:r>
              <a:rPr lang="en-US" sz="2400" dirty="0"/>
              <a:t> 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F0812-A0A7-7240-90E0-69AC8200092A}"/>
              </a:ext>
            </a:extLst>
          </p:cNvPr>
          <p:cNvSpPr txBox="1"/>
          <p:nvPr/>
        </p:nvSpPr>
        <p:spPr>
          <a:xfrm>
            <a:off x="487680" y="3336667"/>
            <a:ext cx="36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D9E38-1E5D-284A-862F-3E6274FA577D}"/>
              </a:ext>
            </a:extLst>
          </p:cNvPr>
          <p:cNvSpPr txBox="1"/>
          <p:nvPr/>
        </p:nvSpPr>
        <p:spPr>
          <a:xfrm>
            <a:off x="6246994" y="2772787"/>
            <a:ext cx="442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Otorisasi</a:t>
            </a:r>
            <a:r>
              <a:rPr lang="en-US" sz="2400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8A3B-7D4E-C944-9015-5666717BFFDB}"/>
              </a:ext>
            </a:extLst>
          </p:cNvPr>
          <p:cNvSpPr txBox="1"/>
          <p:nvPr/>
        </p:nvSpPr>
        <p:spPr>
          <a:xfrm>
            <a:off x="6246994" y="3900547"/>
            <a:ext cx="5590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web Monitoring Flask </a:t>
            </a:r>
          </a:p>
          <a:p>
            <a:r>
              <a:rPr lang="en-US" sz="2400" dirty="0" err="1"/>
              <a:t>Dengan</a:t>
            </a:r>
            <a:r>
              <a:rPr lang="en-US" sz="2400" dirty="0"/>
              <a:t> web server </a:t>
            </a:r>
            <a:r>
              <a:rPr lang="en-US" sz="2400" dirty="0" err="1"/>
              <a:t>NginX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8AC7F-1766-3340-B67E-081D4F1772EE}"/>
              </a:ext>
            </a:extLst>
          </p:cNvPr>
          <p:cNvSpPr txBox="1"/>
          <p:nvPr/>
        </p:nvSpPr>
        <p:spPr>
          <a:xfrm>
            <a:off x="6246994" y="4728852"/>
            <a:ext cx="603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Koding</a:t>
            </a:r>
            <a:r>
              <a:rPr lang="en-US" sz="2400" dirty="0"/>
              <a:t> : 1. </a:t>
            </a:r>
            <a:r>
              <a:rPr lang="en-US" sz="2400" dirty="0" err="1"/>
              <a:t>Pembacaan</a:t>
            </a:r>
            <a:r>
              <a:rPr lang="en-US" sz="2400" dirty="0"/>
              <a:t> data sensor</a:t>
            </a:r>
          </a:p>
          <a:p>
            <a:r>
              <a:rPr lang="en-US" sz="2400" dirty="0"/>
              <a:t>		  2. </a:t>
            </a:r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Penggantian</a:t>
            </a:r>
            <a:r>
              <a:rPr lang="en-US" sz="2400" dirty="0"/>
              <a:t> Air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</a:p>
          <a:p>
            <a:r>
              <a:rPr lang="en-US" sz="2400" dirty="0"/>
              <a:t>		  3. </a:t>
            </a:r>
            <a:r>
              <a:rPr lang="en-US" sz="2400" dirty="0" err="1"/>
              <a:t>Menampilkan</a:t>
            </a:r>
            <a:r>
              <a:rPr lang="en-US" sz="2400" dirty="0"/>
              <a:t> data di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508CD-D2B6-1143-83D0-FA8AE655C609}"/>
              </a:ext>
            </a:extLst>
          </p:cNvPr>
          <p:cNvSpPr txBox="1"/>
          <p:nvPr/>
        </p:nvSpPr>
        <p:spPr>
          <a:xfrm>
            <a:off x="6246994" y="3336667"/>
            <a:ext cx="35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DDA237-08D5-2843-8C20-C64A7A5B00F6}"/>
              </a:ext>
            </a:extLst>
          </p:cNvPr>
          <p:cNvCxnSpPr/>
          <p:nvPr/>
        </p:nvCxnSpPr>
        <p:spPr>
          <a:xfrm>
            <a:off x="6068291" y="997527"/>
            <a:ext cx="21771" cy="553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2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6B81FCF-9E77-314A-8CBC-A02DC7DF5F2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 err="1">
                <a:solidFill>
                  <a:srgbClr val="002060"/>
                </a:solidFill>
                <a:latin typeface="Palatino"/>
              </a:rPr>
              <a:t>Skematik</a:t>
            </a:r>
            <a:r>
              <a:rPr lang="en-ID" sz="3600" b="1" strike="noStrike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i="1" strike="noStrike" spc="-1" dirty="0">
                <a:solidFill>
                  <a:srgbClr val="002060"/>
                </a:solidFill>
                <a:latin typeface="Palatino"/>
              </a:rPr>
              <a:t>Wiring 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DAA1C7-AE59-CC48-9180-CFA8126F55A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9C4479-4383-F34C-87FD-E18432EA8616}"/>
              </a:ext>
            </a:extLst>
          </p:cNvPr>
          <p:cNvCxnSpPr/>
          <p:nvPr/>
        </p:nvCxnSpPr>
        <p:spPr>
          <a:xfrm>
            <a:off x="22989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D9BC656-F512-B84D-83D2-A3A49C0BA3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" y="1035248"/>
            <a:ext cx="10199425" cy="5822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1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FBAD32-2D76-8A43-BE13-038C8B9C236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Hardware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CD7BE7-F4D6-B942-9F8D-1038D8741DE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BF07DB-5ED7-404D-ADFC-A4ACCB7D75F8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DBB14A-D8DA-094F-B5AA-7D5E5A28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46" y="1446293"/>
            <a:ext cx="8669907" cy="50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54198B6-94F3-414B-822A-E5418FE635D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Perakitan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Software</a:t>
            </a:r>
            <a:endParaRPr lang="en-ID" sz="3600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9FB264-4EC2-F744-9E52-190D34A2C70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9240-367D-6E49-AA07-F76F631AE6BC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B59ED9-4E38-5548-A0C2-567A542A14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183" r="8111" b="2740"/>
          <a:stretch/>
        </p:blipFill>
        <p:spPr>
          <a:xfrm>
            <a:off x="6295067" y="1380743"/>
            <a:ext cx="5518982" cy="456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82598-1580-A744-B068-4EEF922C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r="2894"/>
          <a:stretch/>
        </p:blipFill>
        <p:spPr>
          <a:xfrm>
            <a:off x="377951" y="1703643"/>
            <a:ext cx="5627994" cy="4096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FB03-BF4C-3F42-BCC5-84F9828830DF}"/>
              </a:ext>
            </a:extLst>
          </p:cNvPr>
          <p:cNvSpPr/>
          <p:nvPr/>
        </p:nvSpPr>
        <p:spPr>
          <a:xfrm>
            <a:off x="4927425" y="4615841"/>
            <a:ext cx="645090" cy="2818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A15D-9B60-C040-BF5D-5B00E25037E8}"/>
              </a:ext>
            </a:extLst>
          </p:cNvPr>
          <p:cNvSpPr txBox="1"/>
          <p:nvPr/>
        </p:nvSpPr>
        <p:spPr>
          <a:xfrm>
            <a:off x="4921161" y="4572093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Buster</a:t>
            </a:r>
          </a:p>
        </p:txBody>
      </p:sp>
    </p:spTree>
    <p:extLst>
      <p:ext uri="{BB962C8B-B14F-4D97-AF65-F5344CB8AC3E}">
        <p14:creationId xmlns:p14="http://schemas.microsoft.com/office/powerpoint/2010/main" val="78637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Flowchart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Akuarium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7BE202-80E5-4C45-9F06-88D9FDF2DE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6" y="1340326"/>
            <a:ext cx="4238289" cy="51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5507665" y="2461444"/>
            <a:ext cx="58609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Data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diterima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raspberry pi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mentah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harus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diolah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dahulu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menjadi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sederhana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agar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mudah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dibaca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melalui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halaman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web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845FB9-EABB-C742-B79E-108A910514A7}"/>
              </a:ext>
            </a:extLst>
          </p:cNvPr>
          <p:cNvSpPr txBox="1"/>
          <p:nvPr/>
        </p:nvSpPr>
        <p:spPr>
          <a:xfrm>
            <a:off x="6015297" y="1540434"/>
            <a:ext cx="58894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Otomatisasi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penggantian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penelitianini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terbagi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buah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yang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pertama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ialah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waktu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dan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kedua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adalah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berdasarkan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kekeruhan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air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ditunjukkan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oleh sensor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turbiditas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2381694" cy="238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8E2C6-E0F6-F345-A746-78A303D0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5" y="4404430"/>
            <a:ext cx="1826272" cy="1826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D985A-11E8-A946-8478-08FC1E8D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5" y="4506263"/>
            <a:ext cx="1945170" cy="1945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3568993" y="2546615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852B4-593C-9346-9021-AFD164E5DAC5}"/>
              </a:ext>
            </a:extLst>
          </p:cNvPr>
          <p:cNvSpPr txBox="1"/>
          <p:nvPr/>
        </p:nvSpPr>
        <p:spPr>
          <a:xfrm>
            <a:off x="3115715" y="5478848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1514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Jadwal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B70ED5-3255-484A-B44B-99C82622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1540434"/>
            <a:ext cx="1888563" cy="1888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254BE-1F31-5A46-87BD-9273060E753D}"/>
              </a:ext>
            </a:extLst>
          </p:cNvPr>
          <p:cNvSpPr txBox="1"/>
          <p:nvPr/>
        </p:nvSpPr>
        <p:spPr>
          <a:xfrm>
            <a:off x="629559" y="3602571"/>
            <a:ext cx="19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Ganti</a:t>
            </a:r>
            <a:r>
              <a:rPr lang="en-US" dirty="0"/>
              <a:t> Air </a:t>
            </a:r>
            <a:r>
              <a:rPr lang="en-US" dirty="0" err="1"/>
              <a:t>terjadwal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FAC6FD-44E4-C644-98A8-22DDA0E54F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63" y="1212252"/>
            <a:ext cx="3447899" cy="55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Sistem Penggantian Air Otomatis Metode </a:t>
            </a:r>
            <a:r>
              <a:rPr lang="id-ID" sz="3600" b="1" dirty="0" err="1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Kekeruhan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322538-BE16-FF48-AE0B-8A254AC8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894606"/>
            <a:ext cx="1826272" cy="182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05318-75C6-D94B-89C2-87BF5186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3" y="2996439"/>
            <a:ext cx="1945170" cy="1945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D8C42-1444-D048-A4A0-40F6DDD4762F}"/>
              </a:ext>
            </a:extLst>
          </p:cNvPr>
          <p:cNvSpPr txBox="1"/>
          <p:nvPr/>
        </p:nvSpPr>
        <p:spPr>
          <a:xfrm>
            <a:off x="1015122" y="504344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Kekeruhan</a:t>
            </a:r>
            <a:r>
              <a:rPr lang="en-US" dirty="0"/>
              <a:t> Air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05B62-01B4-724E-8239-934FF259F9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22" y="1200868"/>
            <a:ext cx="3444157" cy="55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3F2B9-E104-D641-863B-851F630BAEDA}"/>
              </a:ext>
            </a:extLst>
          </p:cNvPr>
          <p:cNvSpPr/>
          <p:nvPr/>
        </p:nvSpPr>
        <p:spPr>
          <a:xfrm>
            <a:off x="157207" y="1266035"/>
            <a:ext cx="6446793" cy="36358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6788298" y="3541145"/>
            <a:ext cx="5302102" cy="30946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Estimasi Waktu Penggunaan Baterai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77F52-67BC-8340-8186-9FFE77CE4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3741517" y="1479166"/>
            <a:ext cx="4708965" cy="4708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81BA8E-0C35-0F41-AE84-BE1F269B1700}"/>
              </a:ext>
            </a:extLst>
          </p:cNvPr>
          <p:cNvSpPr/>
          <p:nvPr/>
        </p:nvSpPr>
        <p:spPr>
          <a:xfrm>
            <a:off x="287205" y="1330252"/>
            <a:ext cx="6096000" cy="33664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Perhitungan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berapa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lama UPS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mem</a:t>
            </a:r>
            <a:r>
              <a:rPr lang="en-ID" i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-backup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beban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dasar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 	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Kuat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(Ampere) yang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dideteksi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oleh sensor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arus</a:t>
            </a:r>
            <a:endParaRPr lang="en-ID" dirty="0">
              <a:solidFill>
                <a:schemeClr val="bg1"/>
              </a:solidFill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	= </a:t>
            </a:r>
            <a:r>
              <a:rPr lang="en-ID" sz="160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Daya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(Watt)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	= 	</a:t>
            </a:r>
            <a:r>
              <a:rPr lang="en-ID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Tegangan</a:t>
            </a:r>
            <a:r>
              <a:rPr lang="en-ID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(Volt)</a:t>
            </a:r>
            <a:endParaRPr lang="en-ID" sz="1600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	= 	V x 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	= 	P/I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	= 	P/V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96606-DAAB-E746-A48F-66A48A93DD14}"/>
              </a:ext>
            </a:extLst>
          </p:cNvPr>
          <p:cNvSpPr/>
          <p:nvPr/>
        </p:nvSpPr>
        <p:spPr>
          <a:xfrm>
            <a:off x="7244316" y="3405286"/>
            <a:ext cx="5808794" cy="30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sz="24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Misalnya</a:t>
            </a:r>
            <a:r>
              <a:rPr lang="en-ID" sz="2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 = 4,167 Ampere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Maka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didapat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: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Waktu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	= 	50 Ah/4,167 A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    11,99 jam -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deffisiensi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baterai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sebesar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20 %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11,99 jam - 2,398 jam</a:t>
            </a:r>
            <a:b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= 	9,592 Jam ( 9 Jam 35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Menit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31,2 </a:t>
            </a:r>
            <a:r>
              <a:rPr lang="en-ID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Detik</a:t>
            </a:r>
            <a:r>
              <a:rPr lang="en-ID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97867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922145-907B-9E4E-B069-35A8FF695173}"/>
              </a:ext>
            </a:extLst>
          </p:cNvPr>
          <p:cNvSpPr/>
          <p:nvPr/>
        </p:nvSpPr>
        <p:spPr>
          <a:xfrm>
            <a:off x="4921034" y="1261758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8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/>
            <a:r>
              <a:rPr lang="id-ID" sz="3600" b="1" dirty="0">
                <a:solidFill>
                  <a:srgbClr val="002060"/>
                </a:solidFill>
                <a:latin typeface="Palatino" pitchFamily="2" charset="77"/>
                <a:ea typeface="Palatino" pitchFamily="2" charset="77"/>
              </a:rPr>
              <a:t>Visualisasi Data ke Halaman Web</a:t>
            </a:r>
            <a:endParaRPr lang="en-ID" sz="3600" b="1" dirty="0">
              <a:solidFill>
                <a:srgbClr val="00206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874B7E-550B-794D-B5C7-4933CCE4337C}"/>
              </a:ext>
            </a:extLst>
          </p:cNvPr>
          <p:cNvSpPr/>
          <p:nvPr/>
        </p:nvSpPr>
        <p:spPr>
          <a:xfrm>
            <a:off x="219474" y="3883704"/>
            <a:ext cx="3227677" cy="26658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F66CF77-D959-A445-9D60-EE94496E52CE}"/>
              </a:ext>
            </a:extLst>
          </p:cNvPr>
          <p:cNvSpPr/>
          <p:nvPr/>
        </p:nvSpPr>
        <p:spPr>
          <a:xfrm rot="19000291">
            <a:off x="3189178" y="2977884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A95654-3629-4B4F-B651-039E9FE8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8" y="5335495"/>
            <a:ext cx="1049955" cy="104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8B800-0EB6-3D4C-BA25-C3229F63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7" y="4248798"/>
            <a:ext cx="887297" cy="793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B1ED20-D55E-2F43-B78E-1B31449C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70" y="5416823"/>
            <a:ext cx="698973" cy="887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5AE0B6-C0FB-A242-AA67-A72E5DE86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7" y="4757490"/>
            <a:ext cx="887297" cy="800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9DBBA7-0DF2-364C-A3AF-3900F0E2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32934" y="4003077"/>
            <a:ext cx="1154602" cy="1154602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0ACC526A-F2E4-6541-9AE7-490526642013}"/>
              </a:ext>
            </a:extLst>
          </p:cNvPr>
          <p:cNvSpPr/>
          <p:nvPr/>
        </p:nvSpPr>
        <p:spPr>
          <a:xfrm rot="2391271">
            <a:off x="7745165" y="3146429"/>
            <a:ext cx="1609324" cy="691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7ADF737-555B-E34B-A40E-050767C4B36A}"/>
              </a:ext>
            </a:extLst>
          </p:cNvPr>
          <p:cNvSpPr/>
          <p:nvPr/>
        </p:nvSpPr>
        <p:spPr>
          <a:xfrm>
            <a:off x="9233222" y="3664159"/>
            <a:ext cx="2763520" cy="2987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01DB5C-7E66-724B-887A-7CD248EF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980" y="4003877"/>
            <a:ext cx="1108516" cy="11085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00F125-E562-4E43-BE54-64FD0198E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460" y="4020636"/>
            <a:ext cx="1108516" cy="11085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81AA8-E908-6049-88E5-676062841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1726" y="5256326"/>
            <a:ext cx="1108516" cy="11085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4992F7-1457-AB49-AE28-B96839B8E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213" y="2711111"/>
            <a:ext cx="1774492" cy="13308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5ED9C8-ADDE-5E41-992E-33220ABAC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5151" y="1406284"/>
            <a:ext cx="1155141" cy="14849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A684BE-5F79-454A-980A-1B6B84CCA4A9}"/>
              </a:ext>
            </a:extLst>
          </p:cNvPr>
          <p:cNvSpPr txBox="1"/>
          <p:nvPr/>
        </p:nvSpPr>
        <p:spPr>
          <a:xfrm>
            <a:off x="306857" y="3479493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sensor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DCD4F-9E55-4448-BD3B-418A5B338C07}"/>
              </a:ext>
            </a:extLst>
          </p:cNvPr>
          <p:cNvSpPr txBox="1"/>
          <p:nvPr/>
        </p:nvSpPr>
        <p:spPr>
          <a:xfrm>
            <a:off x="5159853" y="4571978"/>
            <a:ext cx="2410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in </a:t>
            </a:r>
          </a:p>
          <a:p>
            <a:pPr algn="ctr"/>
            <a:r>
              <a:rPr lang="en-US" sz="2800" dirty="0"/>
              <a:t>Flask Web 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2EB631-0E21-BD49-82F6-A0510A97E151}"/>
              </a:ext>
            </a:extLst>
          </p:cNvPr>
          <p:cNvSpPr txBox="1"/>
          <p:nvPr/>
        </p:nvSpPr>
        <p:spPr>
          <a:xfrm>
            <a:off x="9452127" y="3062090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Halaman</a:t>
            </a:r>
            <a:r>
              <a:rPr lang="en-US" sz="28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35805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432F214-1014-5D47-AAE6-797165AF2CAB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 :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Perawatan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Ikan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hias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8DF1B-14B7-FF4C-A164-4CC7154861C0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0A28-C3A7-5F4C-A59B-ECC191FD8591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DDA226-34D8-9B45-AE47-C93A3DECFF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6513" y="2295756"/>
            <a:ext cx="7405200" cy="529554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1C8F6-B453-444E-9945-9DDC9D0DC04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33915" y="1109254"/>
            <a:ext cx="1429401" cy="13681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1F5E8-D46C-6D40-9972-02AB543433B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94584" y="1179978"/>
            <a:ext cx="1381867" cy="123515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B2720-6E58-9C4D-951A-AE63E18CD8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226285" y="1358148"/>
            <a:ext cx="1559791" cy="155979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AC66AC22-D1D5-D048-8D01-1132A4B7D1CA}"/>
              </a:ext>
            </a:extLst>
          </p:cNvPr>
          <p:cNvSpPr/>
          <p:nvPr/>
        </p:nvSpPr>
        <p:spPr>
          <a:xfrm>
            <a:off x="701758" y="4110605"/>
            <a:ext cx="2313555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Kebersihan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9" name="CustomShape 9">
            <a:extLst>
              <a:ext uri="{FF2B5EF4-FFF2-40B4-BE49-F238E27FC236}">
                <a16:creationId xmlns:a16="http://schemas.microsoft.com/office/drawing/2014/main" id="{7405A66F-D347-B34C-9740-CE9662DD7A90}"/>
              </a:ext>
            </a:extLst>
          </p:cNvPr>
          <p:cNvSpPr/>
          <p:nvPr/>
        </p:nvSpPr>
        <p:spPr>
          <a:xfrm>
            <a:off x="2311426" y="5603608"/>
            <a:ext cx="1735920" cy="63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Oxygen</a:t>
            </a:r>
            <a:endParaRPr lang="en-ID" sz="3200" b="0" strike="noStrike" spc="-1" dirty="0">
              <a:latin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EA150E-3CC1-D94F-BD63-3AE4AB2E6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78" y="5110183"/>
            <a:ext cx="1559791" cy="155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DA338-B26E-F144-919D-7E371EE1C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34" y="1847272"/>
            <a:ext cx="1826272" cy="1826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85DFC-B58A-294E-ACDB-B90F2901A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23" y="2055367"/>
            <a:ext cx="1945170" cy="1945170"/>
          </a:xfrm>
          <a:prstGeom prst="rect">
            <a:avLst/>
          </a:prstGeom>
        </p:spPr>
      </p:pic>
      <p:sp>
        <p:nvSpPr>
          <p:cNvPr id="26" name="CustomShape 6">
            <a:extLst>
              <a:ext uri="{FF2B5EF4-FFF2-40B4-BE49-F238E27FC236}">
                <a16:creationId xmlns:a16="http://schemas.microsoft.com/office/drawing/2014/main" id="{B275D3E3-5487-C342-8CD3-198F0AA48102}"/>
              </a:ext>
            </a:extLst>
          </p:cNvPr>
          <p:cNvSpPr/>
          <p:nvPr/>
        </p:nvSpPr>
        <p:spPr>
          <a:xfrm>
            <a:off x="3273372" y="2917939"/>
            <a:ext cx="2224861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Penerangan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90995D07-EB21-F64F-A600-3392CD258EB4}"/>
              </a:ext>
            </a:extLst>
          </p:cNvPr>
          <p:cNvSpPr/>
          <p:nvPr/>
        </p:nvSpPr>
        <p:spPr>
          <a:xfrm>
            <a:off x="6386351" y="2617519"/>
            <a:ext cx="2509996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ID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Ketinggian</a:t>
            </a:r>
            <a:r>
              <a:rPr lang="en-ID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800" b="0" strike="noStrike" spc="-1" dirty="0">
              <a:latin typeface="Arial"/>
            </a:endParaRPr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CC972FC-7409-1648-ABF9-085F43DF7F28}"/>
              </a:ext>
            </a:extLst>
          </p:cNvPr>
          <p:cNvSpPr/>
          <p:nvPr/>
        </p:nvSpPr>
        <p:spPr>
          <a:xfrm>
            <a:off x="9404627" y="2634062"/>
            <a:ext cx="2301759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Suhu</a:t>
            </a:r>
            <a:r>
              <a:rPr lang="en-ID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air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4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40AF250E-D28E-CD4C-A270-E16B10DEAE6F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(Hardware)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A1B682-4CA2-634B-8AB0-83DAB468329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48719-4A46-E34D-A305-18A6F50CEBF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78C9F5A-1421-8741-8154-5BCF7DA0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5" y="1549395"/>
            <a:ext cx="2743183" cy="2743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D989-A436-8848-BB0B-CFDF089FC1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7" y="1549396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AFE30-C809-574B-8358-AAF55989E4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28" y="1549395"/>
            <a:ext cx="27432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E510-BE67-974A-9428-D254C2E10A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48" y="1549395"/>
            <a:ext cx="2743189" cy="2743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23FA3-19DD-2C42-B649-24CB1DDE985A}"/>
              </a:ext>
            </a:extLst>
          </p:cNvPr>
          <p:cNvSpPr txBox="1"/>
          <p:nvPr/>
        </p:nvSpPr>
        <p:spPr>
          <a:xfrm>
            <a:off x="958333" y="4816733"/>
            <a:ext cx="150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Ketinggian</a:t>
            </a:r>
            <a:endParaRPr lang="en-US" sz="2400" dirty="0"/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DF24C-1AAB-C243-BE2C-70C818DC2CAE}"/>
              </a:ext>
            </a:extLst>
          </p:cNvPr>
          <p:cNvSpPr txBox="1"/>
          <p:nvPr/>
        </p:nvSpPr>
        <p:spPr>
          <a:xfrm>
            <a:off x="3622430" y="4816733"/>
            <a:ext cx="197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Boks </a:t>
            </a:r>
            <a:r>
              <a:rPr lang="en-US" sz="2400" dirty="0" err="1"/>
              <a:t>Elektronik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D541F-80B4-FC41-AC80-7CF387503A01}"/>
              </a:ext>
            </a:extLst>
          </p:cNvPr>
          <p:cNvSpPr txBox="1"/>
          <p:nvPr/>
        </p:nvSpPr>
        <p:spPr>
          <a:xfrm>
            <a:off x="6794029" y="4816733"/>
            <a:ext cx="155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Kekeruhan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66F14-3E87-0A40-9B58-B35879518AA5}"/>
              </a:ext>
            </a:extLst>
          </p:cNvPr>
          <p:cNvSpPr txBox="1"/>
          <p:nvPr/>
        </p:nvSpPr>
        <p:spPr>
          <a:xfrm>
            <a:off x="10006244" y="4816733"/>
            <a:ext cx="9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Sensor</a:t>
            </a:r>
          </a:p>
          <a:p>
            <a:pPr algn="ctr"/>
            <a:r>
              <a:rPr lang="en-US" sz="2400" dirty="0" err="1"/>
              <a:t>Suhu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3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8D3E14F4-C2F2-B240-9F5F-37E29D2FF2B0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Rancang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Bangun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Alat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(Software)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18CFA1-E066-EC44-B782-276FF482E3B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9C8F0-F84F-2146-9434-5A89160D568A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AA7D35-EAE6-C846-AF26-A12617F7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6" y="1313946"/>
            <a:ext cx="2307296" cy="436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710D0-E1AD-C64A-BCED-420D98F62673}"/>
              </a:ext>
            </a:extLst>
          </p:cNvPr>
          <p:cNvSpPr txBox="1"/>
          <p:nvPr/>
        </p:nvSpPr>
        <p:spPr>
          <a:xfrm>
            <a:off x="869052" y="590583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9F069-9FCD-0445-B36E-4FF786FDB2F7}"/>
              </a:ext>
            </a:extLst>
          </p:cNvPr>
          <p:cNvSpPr txBox="1"/>
          <p:nvPr/>
        </p:nvSpPr>
        <p:spPr>
          <a:xfrm>
            <a:off x="6683508" y="59058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Halaman</a:t>
            </a:r>
            <a:r>
              <a:rPr lang="en-US" sz="2400" dirty="0"/>
              <a:t> Home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0AD8-0AD6-4741-BFE0-E1C357B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12" y="1375867"/>
            <a:ext cx="5574888" cy="4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3F4D621-FED6-434D-831E-EF493432CB0C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85DC46-F0A3-B34E-B3D7-937CF069A7FD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0B111D-5CEF-AD47-8E0A-4CC0190766F9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80DF09-A001-444C-8DEC-D9E3F0B7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20" y="1745220"/>
            <a:ext cx="1327293" cy="132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1B6E3-C1E6-D441-8A71-C6D51C6F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040241" y="1729270"/>
            <a:ext cx="2274959" cy="1923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65076-B25D-E445-99BD-6237517A4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42" y="1730354"/>
            <a:ext cx="1365348" cy="122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BD8F5C-95D3-BD4C-8F35-6CF1139A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97" y="4625030"/>
            <a:ext cx="1327293" cy="1684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F199DA-48AC-6D41-AFB9-7BC2A625F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495" y="4386057"/>
            <a:ext cx="1923871" cy="192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E76DBE-F0B8-C242-B219-F8F734121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940" y="4331508"/>
            <a:ext cx="1921124" cy="1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Pembacaan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Suhu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1140B3-C8B4-5245-817B-A53A437D66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" y="1563173"/>
            <a:ext cx="10770594" cy="1865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80834C-05DE-1B46-AEA3-38FB97C13FD4}"/>
              </a:ext>
            </a:extLst>
          </p:cNvPr>
          <p:cNvSpPr/>
          <p:nvPr/>
        </p:nvSpPr>
        <p:spPr>
          <a:xfrm>
            <a:off x="676837" y="3737885"/>
            <a:ext cx="1077059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700"/>
              </a:spcAft>
            </a:pP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menunjukkan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DS18B20 pada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utama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dimana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“t=23812”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merupakan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label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Temperature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data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suhu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23.812</a:t>
            </a:r>
            <a:r>
              <a:rPr lang="en-US" sz="2400" baseline="30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0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 yang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masih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berbentuk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raw 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dan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tentu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saja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harus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di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parse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terlebih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dahulu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dalam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bentuk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stirng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sederhana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agar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bisa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mudah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dibaca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user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dari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halaman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i="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web.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23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CB3A31-A2F4-2941-8905-BC83A85BF146}"/>
              </a:ext>
            </a:extLst>
          </p:cNvPr>
          <p:cNvSpPr/>
          <p:nvPr/>
        </p:nvSpPr>
        <p:spPr>
          <a:xfrm>
            <a:off x="502427" y="1506675"/>
            <a:ext cx="5136373" cy="3082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Pengujian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pada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sistem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ketinggian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ini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dilakukan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cara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sensor ultrasonic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diatas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dengan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tiang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setinggi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25cm agar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pembacaan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lebih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akurat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seperti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gambar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0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disamping</a:t>
            </a:r>
            <a:r>
              <a:rPr lang="en-US" sz="20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endParaRPr lang="en-ID" sz="20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EC997-39B3-D24B-AA9B-354F499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262" y="5860473"/>
            <a:ext cx="8643743" cy="6733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13F58-5BE9-2C49-B7D3-1B9409E3E564}"/>
              </a:ext>
            </a:extLst>
          </p:cNvPr>
          <p:cNvSpPr/>
          <p:nvPr/>
        </p:nvSpPr>
        <p:spPr>
          <a:xfrm>
            <a:off x="2001341" y="5966398"/>
            <a:ext cx="8121583" cy="498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Ketinggian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air = (Tinggi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+  25) –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Jarak</a:t>
            </a:r>
            <a:r>
              <a:rPr lang="en-US" sz="2400" dirty="0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 tank </a:t>
            </a:r>
            <a:r>
              <a:rPr lang="en-US" sz="2400" dirty="0" err="1">
                <a:uFill>
                  <a:solidFill>
                    <a:srgbClr val="FFFFFF"/>
                  </a:solidFill>
                </a:uFill>
                <a:latin typeface="Times New Roman,Bold" pitchFamily="2" charset="0"/>
                <a:ea typeface="Arial Unicode MS" panose="020B0604020202020204" pitchFamily="34" charset="-128"/>
              </a:rPr>
              <a:t>berisi</a:t>
            </a:r>
            <a:endParaRPr lang="en-ID" sz="2400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94921-9BD2-1B42-9971-0BB777AF981F}"/>
              </a:ext>
            </a:extLst>
          </p:cNvPr>
          <p:cNvSpPr/>
          <p:nvPr/>
        </p:nvSpPr>
        <p:spPr>
          <a:xfrm>
            <a:off x="1645666" y="5082183"/>
            <a:ext cx="883655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700"/>
              </a:spcAft>
            </a:pP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Rumus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untuk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mengetahui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tinggi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air </a:t>
            </a:r>
            <a:r>
              <a:rPr lang="en-US" sz="2400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akuarium</a:t>
            </a:r>
            <a:r>
              <a:rPr lang="en-US" sz="2400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Unicode MS" panose="020B0604020202020204" pitchFamily="34" charset="-128"/>
              </a:rPr>
              <a:t> :</a:t>
            </a:r>
            <a:endParaRPr lang="en-ID" sz="2400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+mj-lt"/>
              <a:ea typeface="Arial Unicode MS" panose="020B060402020202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77D7-F25F-5B40-AC79-EE6C5ABA3E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1593285"/>
            <a:ext cx="3369525" cy="33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52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Ketinggian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97FF507-CCFF-B446-83E0-5510284A91A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0"/>
          <a:stretch/>
        </p:blipFill>
        <p:spPr bwMode="auto">
          <a:xfrm>
            <a:off x="1660863" y="1949182"/>
            <a:ext cx="8870273" cy="30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31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52D95A-9F03-944B-9ED7-27572A2670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0" y="1527028"/>
            <a:ext cx="7676140" cy="2184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0C863-13E2-CD4E-8FDE-7C142800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05" y="2336529"/>
            <a:ext cx="3881074" cy="3881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2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0AAA602D-80C0-E549-9350-4805BCF3103D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</a:t>
            </a:r>
            <a:endParaRPr lang="en-ID" sz="3600" b="0" i="1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E3A01-6F0B-4140-AA46-4260BF2E1098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0469C-414B-5645-ABA1-77FA82C775CE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E6C200-2DE3-FC43-9502-409FE5E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8" y="2410804"/>
            <a:ext cx="2584768" cy="2584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E1C77-CE31-3748-8406-2DA6B3B5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53" y="2562533"/>
            <a:ext cx="2584767" cy="23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Penjadwalan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2B86E6-BCB4-5841-B4BB-749917902C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2" y="1631949"/>
            <a:ext cx="7410015" cy="26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0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Penggantian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Air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Metode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Kekeruhan</a:t>
            </a:r>
            <a:endParaRPr lang="en-ID" sz="3600" i="1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429762-812F-9542-9F4B-7BA0EDB80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6" y="1752599"/>
            <a:ext cx="8307567" cy="3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075299-21BF-A543-BFF1-38993392B6D3}"/>
              </a:ext>
            </a:extLst>
          </p:cNvPr>
          <p:cNvPicPr/>
          <p:nvPr/>
        </p:nvPicPr>
        <p:blipFill rotWithShape="1">
          <a:blip r:embed="rId2"/>
          <a:srcRect t="13283" b="7255"/>
          <a:stretch/>
        </p:blipFill>
        <p:spPr>
          <a:xfrm>
            <a:off x="498759" y="1246910"/>
            <a:ext cx="11222181" cy="5023262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2B2EE5F-5E63-354B-B17A-4151D3DC43F9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LATAR BELAKANG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6DE78C1-7696-E44C-83D9-E84D91C1A386}"/>
              </a:ext>
            </a:extLst>
          </p:cNvPr>
          <p:cNvSpPr/>
          <p:nvPr/>
        </p:nvSpPr>
        <p:spPr>
          <a:xfrm>
            <a:off x="926275" y="1464480"/>
            <a:ext cx="4570560" cy="539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D" sz="18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2017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Indonesia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mencapai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USD 27,61 Juta (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sekitar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Rp.386 M) dan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merupakan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nilai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ekspor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ikan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hias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tertinggi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enam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tahun</a:t>
            </a: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chemeClr val="bg1"/>
                </a:solidFill>
                <a:latin typeface="Arial"/>
                <a:ea typeface="DejaVu Sans"/>
              </a:rPr>
              <a:t>terakhir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D" sz="2400" b="0" strike="noStrike" spc="-1" dirty="0">
                <a:solidFill>
                  <a:schemeClr val="bg1"/>
                </a:solidFill>
                <a:latin typeface="Arial"/>
                <a:ea typeface="DejaVu Sans"/>
              </a:rPr>
              <a:t>(BPS, 2018).</a:t>
            </a:r>
            <a:endParaRPr lang="en-ID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B65B2-C546-424C-9229-18D6DCD44253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D6DBB-ABC0-C54E-9F6F-349D575665A2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7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Pengujian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Sistem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Pemantauan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Melalui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Web Browser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52BC5E-9005-6B49-9DED-F9F0B227B7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16" y="2287596"/>
            <a:ext cx="8433767" cy="2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Hasil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Pengamatan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5FD92D-0623-1A44-AE55-BCD5A73A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12" y="1116900"/>
            <a:ext cx="7124700" cy="5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Pengujian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Sistem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Penggantian</a:t>
            </a: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 Air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E5E82-2B05-BD46-960E-49407C37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150723"/>
              </p:ext>
            </p:extLst>
          </p:nvPr>
        </p:nvGraphicFramePr>
        <p:xfrm>
          <a:off x="1193250" y="1617139"/>
          <a:ext cx="9737768" cy="362372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92627">
                  <a:extLst>
                    <a:ext uri="{9D8B030D-6E8A-4147-A177-3AD203B41FA5}">
                      <a16:colId xmlns:a16="http://schemas.microsoft.com/office/drawing/2014/main" val="955294117"/>
                    </a:ext>
                  </a:extLst>
                </a:gridCol>
                <a:gridCol w="3002479">
                  <a:extLst>
                    <a:ext uri="{9D8B030D-6E8A-4147-A177-3AD203B41FA5}">
                      <a16:colId xmlns:a16="http://schemas.microsoft.com/office/drawing/2014/main" val="3064210409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1351138093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2519276032"/>
                    </a:ext>
                  </a:extLst>
                </a:gridCol>
                <a:gridCol w="1947554">
                  <a:extLst>
                    <a:ext uri="{9D8B030D-6E8A-4147-A177-3AD203B41FA5}">
                      <a16:colId xmlns:a16="http://schemas.microsoft.com/office/drawing/2014/main" val="3227447065"/>
                    </a:ext>
                  </a:extLst>
                </a:gridCol>
              </a:tblGrid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Metode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Percobaan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</a:t>
                      </a:r>
                    </a:p>
                    <a:p>
                      <a:pPr algn="ctr"/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Ketinggian</a:t>
                      </a:r>
                      <a:r>
                        <a:rPr lang="en-US" dirty="0"/>
                        <a:t> Hasil</a:t>
                      </a:r>
                    </a:p>
                    <a:p>
                      <a:pPr algn="ctr"/>
                      <a:r>
                        <a:rPr lang="en-US" dirty="0" err="1"/>
                        <a:t>Pembacaan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Sensor</a:t>
                      </a:r>
                    </a:p>
                    <a:p>
                      <a:pPr algn="ctr"/>
                      <a:r>
                        <a:rPr lang="en-US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Ketinggian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Air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  <a:p>
                      <a:pPr algn="ctr"/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pembacaan</a:t>
                      </a:r>
                      <a:r>
                        <a:rPr lang="en-US" dirty="0"/>
                        <a:t>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44176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Kekeruhan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38,86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95,47 %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06417"/>
                  </a:ext>
                </a:extLst>
              </a:tr>
              <a:tr h="6287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Penjadwalan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97.67 %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7979"/>
                  </a:ext>
                </a:extLst>
              </a:tr>
              <a:tr h="628787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Akurasi</a:t>
                      </a:r>
                      <a:r>
                        <a:rPr lang="en-US" sz="3200" dirty="0"/>
                        <a:t> Rata - Rata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96,5 %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2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68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249D17-CC8D-CC4F-ADA4-10EE3892AEAC}"/>
              </a:ext>
            </a:extLst>
          </p:cNvPr>
          <p:cNvSpPr txBox="1"/>
          <p:nvPr/>
        </p:nvSpPr>
        <p:spPr>
          <a:xfrm>
            <a:off x="434627" y="1595711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B2E7F-C0C6-744E-8443-CA418B1C22DE}"/>
              </a:ext>
            </a:extLst>
          </p:cNvPr>
          <p:cNvSpPr txBox="1"/>
          <p:nvPr/>
        </p:nvSpPr>
        <p:spPr>
          <a:xfrm>
            <a:off x="6862322" y="1541926"/>
            <a:ext cx="846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Purwarupa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B55A0-1FF8-3547-94AD-BC908354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0" y="2323925"/>
            <a:ext cx="4131201" cy="3189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FE91E-2C10-4944-86B1-43241292E27E}"/>
              </a:ext>
            </a:extLst>
          </p:cNvPr>
          <p:cNvSpPr txBox="1"/>
          <p:nvPr/>
        </p:nvSpPr>
        <p:spPr>
          <a:xfrm>
            <a:off x="7859540" y="5710522"/>
            <a:ext cx="295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Flask Web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F145C-41D0-B142-8256-2A4F08807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51" b="31795"/>
          <a:stretch/>
        </p:blipFill>
        <p:spPr>
          <a:xfrm rot="16200000">
            <a:off x="1126760" y="2592741"/>
            <a:ext cx="3332559" cy="2794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B4BD8E-8F67-8C44-8D96-FF631BA9D880}"/>
              </a:ext>
            </a:extLst>
          </p:cNvPr>
          <p:cNvSpPr txBox="1"/>
          <p:nvPr/>
        </p:nvSpPr>
        <p:spPr>
          <a:xfrm>
            <a:off x="968244" y="5710522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Boks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Elektronik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Otomatisasi</a:t>
            </a:r>
            <a:r>
              <a:rPr lang="en-US" sz="2400" dirty="0"/>
              <a:t> </a:t>
            </a:r>
            <a:r>
              <a:rPr lang="en-US" sz="2400" dirty="0" err="1"/>
              <a:t>Akuarium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9E25D57-F559-3446-B127-4DCACCEAED7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0" strike="noStrike" spc="-1" dirty="0">
                <a:solidFill>
                  <a:srgbClr val="002060"/>
                </a:solidFill>
                <a:latin typeface="Arial"/>
              </a:rPr>
              <a:t>Output Hasil </a:t>
            </a:r>
            <a:r>
              <a:rPr lang="en-ID" sz="3600" b="0" strike="noStrike" spc="-1" dirty="0" err="1">
                <a:solidFill>
                  <a:srgbClr val="002060"/>
                </a:solidFill>
                <a:latin typeface="Arial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833DB-9110-A345-AD7C-407ED7541C94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2B761-F690-0743-8DAE-CF40062EAB05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521E0B-5E4A-4947-8F01-A78925E8B499}"/>
              </a:ext>
            </a:extLst>
          </p:cNvPr>
          <p:cNvSpPr txBox="1"/>
          <p:nvPr/>
        </p:nvSpPr>
        <p:spPr>
          <a:xfrm>
            <a:off x="641285" y="5909990"/>
            <a:ext cx="1038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https://</a:t>
            </a:r>
            <a:r>
              <a:rPr lang="en-US" sz="2400" dirty="0" err="1">
                <a:solidFill>
                  <a:srgbClr val="00B050"/>
                </a:solidFill>
              </a:rPr>
              <a:t>github.com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irsyadashari</a:t>
            </a:r>
            <a:r>
              <a:rPr lang="en-US" sz="2400" dirty="0">
                <a:solidFill>
                  <a:srgbClr val="00B050"/>
                </a:solidFill>
              </a:rPr>
              <a:t>/Aquarium-</a:t>
            </a:r>
            <a:r>
              <a:rPr lang="en-US" sz="2400" dirty="0" err="1">
                <a:solidFill>
                  <a:srgbClr val="00B050"/>
                </a:solidFill>
              </a:rPr>
              <a:t>Automation.git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5B086-CEC1-3846-B48E-269A4F1921FF}"/>
              </a:ext>
            </a:extLst>
          </p:cNvPr>
          <p:cNvSpPr txBox="1"/>
          <p:nvPr/>
        </p:nvSpPr>
        <p:spPr>
          <a:xfrm>
            <a:off x="1667405" y="1493010"/>
            <a:ext cx="87894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Library Python di Raspberry pi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mengoleksi</a:t>
            </a:r>
            <a:r>
              <a:rPr lang="en-US" sz="2800" dirty="0"/>
              <a:t> data </a:t>
            </a:r>
          </a:p>
          <a:p>
            <a:pPr algn="ctr"/>
            <a:r>
              <a:rPr lang="en-US" sz="2800" dirty="0"/>
              <a:t>sensor-sensor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endParaRPr lang="en-US" sz="2800" dirty="0"/>
          </a:p>
          <a:p>
            <a:pPr algn="ctr"/>
            <a:r>
              <a:rPr lang="en-US" sz="2800" dirty="0"/>
              <a:t>ACS712, SEN-0189, Relay 4 channel, JSN-SR04T, DS18B20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F42E5-C9F2-4A4D-B5F5-B01D3456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9" y="3663778"/>
            <a:ext cx="3271601" cy="18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5B730B7-3E67-554A-9120-3A9A1521157E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KESIMPULAN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9EF67-1243-ED47-8E5B-77AF6390735C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5C2F8-68D9-E74E-B34A-5A21604B58B0}"/>
              </a:ext>
            </a:extLst>
          </p:cNvPr>
          <p:cNvCxnSpPr/>
          <p:nvPr/>
        </p:nvCxnSpPr>
        <p:spPr>
          <a:xfrm>
            <a:off x="219474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52FA51-3ABC-574C-A123-93B4B8FF127D}"/>
              </a:ext>
            </a:extLst>
          </p:cNvPr>
          <p:cNvSpPr txBox="1"/>
          <p:nvPr/>
        </p:nvSpPr>
        <p:spPr>
          <a:xfrm>
            <a:off x="741158" y="1700463"/>
            <a:ext cx="106419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 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proses </a:t>
            </a:r>
            <a:r>
              <a:rPr lang="en-US" sz="2800" dirty="0" err="1"/>
              <a:t>penggantian</a:t>
            </a:r>
            <a:r>
              <a:rPr lang="en-US" sz="2800" dirty="0"/>
              <a:t> air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endParaRPr lang="en-US" sz="2800" dirty="0"/>
          </a:p>
          <a:p>
            <a:r>
              <a:rPr lang="en-US" sz="2800" dirty="0"/>
              <a:t>	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rata-rata </a:t>
            </a:r>
            <a:r>
              <a:rPr lang="en-US" sz="2800" dirty="0" err="1"/>
              <a:t>ketinggian</a:t>
            </a:r>
            <a:r>
              <a:rPr lang="en-US" sz="2800" dirty="0"/>
              <a:t> air 96.5%.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91A6C-3745-0B48-8917-F50C95D3D702}"/>
              </a:ext>
            </a:extLst>
          </p:cNvPr>
          <p:cNvSpPr txBox="1"/>
          <p:nvPr/>
        </p:nvSpPr>
        <p:spPr>
          <a:xfrm>
            <a:off x="741158" y="3474202"/>
            <a:ext cx="1052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dan </a:t>
            </a:r>
            <a:r>
              <a:rPr lang="en-US" sz="2800" dirty="0" err="1"/>
              <a:t>Pemeliharaan</a:t>
            </a:r>
            <a:r>
              <a:rPr lang="en-US" sz="2800" dirty="0"/>
              <a:t> </a:t>
            </a:r>
            <a:r>
              <a:rPr lang="en-US" sz="2800" dirty="0" err="1"/>
              <a:t>akuarium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berhasil</a:t>
            </a:r>
            <a:r>
              <a:rPr lang="en-US" sz="2800" dirty="0"/>
              <a:t> </a:t>
            </a:r>
            <a:r>
              <a:rPr lang="en-US" sz="2800" dirty="0" err="1"/>
              <a:t>menunjukkan</a:t>
            </a:r>
            <a:r>
              <a:rPr lang="en-US" sz="2800" dirty="0"/>
              <a:t> data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pembacaan</a:t>
            </a:r>
            <a:r>
              <a:rPr lang="en-US" sz="2800" dirty="0"/>
              <a:t> sensor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halaman</a:t>
            </a:r>
            <a:r>
              <a:rPr lang="en-US" sz="2800" dirty="0"/>
              <a:t> web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i="1" dirty="0"/>
              <a:t>program lists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di program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sebelumnya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D6B0CC9-C446-8842-87E5-47B10A412A3E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RUMUSAN MASALAH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892F2C20-165B-6549-8A93-E8DEEA16F865}"/>
              </a:ext>
            </a:extLst>
          </p:cNvPr>
          <p:cNvSpPr/>
          <p:nvPr/>
        </p:nvSpPr>
        <p:spPr>
          <a:xfrm>
            <a:off x="6421932" y="818780"/>
            <a:ext cx="5544620" cy="269931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A5928E41-8F8E-ED45-BEF0-F3D5585C8B06}"/>
              </a:ext>
            </a:extLst>
          </p:cNvPr>
          <p:cNvSpPr/>
          <p:nvPr/>
        </p:nvSpPr>
        <p:spPr>
          <a:xfrm>
            <a:off x="7006121" y="1368878"/>
            <a:ext cx="4868991" cy="1649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perawatan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secara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otomatis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untuk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Microsoft YaHei"/>
              </a:rPr>
              <a:t>menjaga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Microsoft YaHei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kejernihan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,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suhu,dan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ketinggian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air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4ADD1ED-6F71-134C-897D-6CD54D0D3D72}"/>
              </a:ext>
            </a:extLst>
          </p:cNvPr>
          <p:cNvSpPr/>
          <p:nvPr/>
        </p:nvSpPr>
        <p:spPr>
          <a:xfrm>
            <a:off x="376191" y="2265760"/>
            <a:ext cx="5393880" cy="295938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78320B04-A2BC-274C-931C-607137AFD654}"/>
              </a:ext>
            </a:extLst>
          </p:cNvPr>
          <p:cNvSpPr/>
          <p:nvPr/>
        </p:nvSpPr>
        <p:spPr>
          <a:xfrm>
            <a:off x="833391" y="2757503"/>
            <a:ext cx="47538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pengamatan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berbasis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web agar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mengamati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akuarium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walaupun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sedang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berada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di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lokasi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?</a:t>
            </a:r>
            <a:endParaRPr lang="en-ID" sz="24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A5FFB182-4716-8A45-AFFC-16F7081B3F31}"/>
              </a:ext>
            </a:extLst>
          </p:cNvPr>
          <p:cNvSpPr/>
          <p:nvPr/>
        </p:nvSpPr>
        <p:spPr>
          <a:xfrm>
            <a:off x="6481232" y="4173655"/>
            <a:ext cx="5393880" cy="2419563"/>
          </a:xfrm>
          <a:prstGeom prst="horizontalScroll">
            <a:avLst>
              <a:gd name="adj" fmla="val 12500"/>
            </a:avLst>
          </a:prstGeom>
          <a:solidFill>
            <a:schemeClr val="tx2">
              <a:lumMod val="75000"/>
            </a:schemeClr>
          </a:solidFill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44FE679-2477-5542-A414-84C5A2DAF9B0}"/>
              </a:ext>
            </a:extLst>
          </p:cNvPr>
          <p:cNvSpPr/>
          <p:nvPr/>
        </p:nvSpPr>
        <p:spPr>
          <a:xfrm>
            <a:off x="7101444" y="4738781"/>
            <a:ext cx="4773668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Bagaimana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merancang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sistem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bisa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bertahan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dalam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kondisi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yang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tidak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ID" sz="24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terduga</a:t>
            </a:r>
            <a:r>
              <a:rPr lang="en-ID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?</a:t>
            </a:r>
            <a:endParaRPr lang="en-ID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7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42717CC-AFED-4E41-ABD4-79750A96E220}"/>
              </a:ext>
            </a:extLst>
          </p:cNvPr>
          <p:cNvSpPr/>
          <p:nvPr/>
        </p:nvSpPr>
        <p:spPr>
          <a:xfrm>
            <a:off x="-11875" y="264782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TUJUAN 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A2846B-06C7-0045-8C42-14457B21E5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" y="1176823"/>
            <a:ext cx="1002512" cy="100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E787F-60CA-1F4D-B127-07FA0696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2823719"/>
            <a:ext cx="997935" cy="99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959AC-D65B-874C-BF26-306B3A7A66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" y="4466038"/>
            <a:ext cx="997935" cy="997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9405-5178-3F49-86DB-438356979CE7}"/>
              </a:ext>
            </a:extLst>
          </p:cNvPr>
          <p:cNvSpPr/>
          <p:nvPr/>
        </p:nvSpPr>
        <p:spPr>
          <a:xfrm>
            <a:off x="2525485" y="1164944"/>
            <a:ext cx="83166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id-ID" sz="3200" b="1" kern="0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Cordia New" panose="020B0304020202020204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Untuk membuat sebuah sistem tersemat pada akuarium agar dapat melakukan perawatan sendiri pada kualitas airnya.</a:t>
            </a:r>
            <a:endParaRPr lang="en-ID" sz="2800" b="1" u="none" strike="noStrike" kern="0" spc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uFill>
                <a:solidFill>
                  <a:srgbClr val="000000"/>
                </a:solidFill>
              </a:uFill>
              <a:latin typeface="Cordia New" panose="020B0304020202020204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F6FB9-2720-A648-BC51-B15AC7F32003}"/>
              </a:ext>
            </a:extLst>
          </p:cNvPr>
          <p:cNvSpPr/>
          <p:nvPr/>
        </p:nvSpPr>
        <p:spPr>
          <a:xfrm>
            <a:off x="2525484" y="2696936"/>
            <a:ext cx="831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</a:t>
            </a:r>
            <a:r>
              <a:rPr lang="id-ID" sz="2800" b="1" i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monitoring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berbasis web pada sebuah akuarium yang dapat diakses dari </a:t>
            </a:r>
            <a:r>
              <a:rPr lang="id-ID" sz="2800" b="1" dirty="0" err="1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manapun</a:t>
            </a:r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 menggunakan perangkat yang terhubung ke internet.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745F9-5285-EA46-97A3-7D184B72498B}"/>
              </a:ext>
            </a:extLst>
          </p:cNvPr>
          <p:cNvSpPr/>
          <p:nvPr/>
        </p:nvSpPr>
        <p:spPr>
          <a:xfrm>
            <a:off x="2525484" y="4466038"/>
            <a:ext cx="831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rPr>
              <a:t>Untuk membuat sebuah sistem tersemat pada akuarium yang dapat tetap menjaga keberlangsungan hidup ikan walaupun terjadi pemadaman listrik.</a:t>
            </a:r>
            <a:endParaRPr lang="en-ID" sz="2800" b="1" dirty="0">
              <a:solidFill>
                <a:schemeClr val="accent1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49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996A-B2EE-6E41-8585-F83978F4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454466" y="870487"/>
            <a:ext cx="5574015" cy="5574015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FBEAF7FA-B51D-8147-B006-CF76B4CF3927}"/>
              </a:ext>
            </a:extLst>
          </p:cNvPr>
          <p:cNvSpPr/>
          <p:nvPr/>
        </p:nvSpPr>
        <p:spPr>
          <a:xfrm>
            <a:off x="-647472" y="397601"/>
            <a:ext cx="12203875" cy="2769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BATASAN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MASALAH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ID" sz="3600" b="1" strike="noStrike" spc="-1" dirty="0">
                <a:solidFill>
                  <a:schemeClr val="bg2">
                    <a:lumMod val="50000"/>
                  </a:schemeClr>
                </a:solidFill>
                <a:latin typeface="Palatino"/>
                <a:ea typeface="DejaVu Sans"/>
              </a:rPr>
              <a:t>PENELITIAN</a:t>
            </a:r>
            <a:endParaRPr lang="en-ID" sz="36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F3DCB18-1089-A044-B033-CE2226A7AA69}"/>
              </a:ext>
            </a:extLst>
          </p:cNvPr>
          <p:cNvSpPr/>
          <p:nvPr/>
        </p:nvSpPr>
        <p:spPr>
          <a:xfrm>
            <a:off x="266205" y="368837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A57D1B8-64D4-6B4D-BA9D-922EF66DAE82}"/>
              </a:ext>
            </a:extLst>
          </p:cNvPr>
          <p:cNvSpPr/>
          <p:nvPr/>
        </p:nvSpPr>
        <p:spPr>
          <a:xfrm>
            <a:off x="4173183" y="3657495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052D2A9-8E2D-F34D-9A82-8A1CC359BDC8}"/>
              </a:ext>
            </a:extLst>
          </p:cNvPr>
          <p:cNvSpPr/>
          <p:nvPr/>
        </p:nvSpPr>
        <p:spPr>
          <a:xfrm>
            <a:off x="4173183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794E798B-CD35-6D43-BCB8-987FC261A8C0}"/>
              </a:ext>
            </a:extLst>
          </p:cNvPr>
          <p:cNvSpPr/>
          <p:nvPr/>
        </p:nvSpPr>
        <p:spPr>
          <a:xfrm>
            <a:off x="250370" y="750618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CC4F9-A866-E34F-BA0D-1FB88EE6F609}"/>
              </a:ext>
            </a:extLst>
          </p:cNvPr>
          <p:cNvSpPr txBox="1"/>
          <p:nvPr/>
        </p:nvSpPr>
        <p:spPr>
          <a:xfrm>
            <a:off x="1175657" y="1337592"/>
            <a:ext cx="23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Objek penelitian berupa akuarium berukuran 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9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0x</a:t>
            </a:r>
            <a:r>
              <a:rPr lang="en-US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5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0 cm</a:t>
            </a:r>
            <a:r>
              <a:rPr lang="id-ID" sz="2400" baseline="300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BE6C8-CB55-EB40-B5CF-6910FC45C19C}"/>
              </a:ext>
            </a:extLst>
          </p:cNvPr>
          <p:cNvSpPr txBox="1"/>
          <p:nvPr/>
        </p:nvSpPr>
        <p:spPr>
          <a:xfrm>
            <a:off x="4500748" y="4293761"/>
            <a:ext cx="3253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menggunakam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sensor digital dan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analog.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00EC5-4EDB-5948-BE3F-C5FBE2A748FF}"/>
              </a:ext>
            </a:extLst>
          </p:cNvPr>
          <p:cNvSpPr txBox="1"/>
          <p:nvPr/>
        </p:nvSpPr>
        <p:spPr>
          <a:xfrm>
            <a:off x="375062" y="4288252"/>
            <a:ext cx="3660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Pengambilan data dilakukan di sebuah akuarium berisi  ikan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</a:rPr>
              <a:t> </a:t>
            </a:r>
            <a:r>
              <a:rPr lang="id-ID" sz="2400" dirty="0" err="1">
                <a:solidFill>
                  <a:schemeClr val="bg1"/>
                </a:solidFill>
              </a:rPr>
              <a:t>sumatera</a:t>
            </a:r>
            <a:r>
              <a:rPr lang="id-ID" sz="2400" dirty="0">
                <a:solidFill>
                  <a:schemeClr val="bg1"/>
                </a:solidFill>
              </a:rPr>
              <a:t>.</a:t>
            </a:r>
            <a:endParaRPr lang="en-ID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8AB4-894F-9343-A649-9D2513D34CC6}"/>
              </a:ext>
            </a:extLst>
          </p:cNvPr>
          <p:cNvSpPr txBox="1"/>
          <p:nvPr/>
        </p:nvSpPr>
        <p:spPr>
          <a:xfrm>
            <a:off x="4346368" y="1372461"/>
            <a:ext cx="353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Sumber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energy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</a:t>
            </a:r>
          </a:p>
          <a:p>
            <a:pPr algn="ctr"/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cadangan untuk </a:t>
            </a:r>
            <a:r>
              <a:rPr lang="id-ID" sz="2400" dirty="0" err="1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system</a:t>
            </a:r>
            <a:r>
              <a:rPr lang="id-ID" sz="2400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 ini hanya berupa baterai     </a:t>
            </a:r>
          </a:p>
          <a:p>
            <a:pPr algn="ctr"/>
            <a:r>
              <a:rPr lang="id-ID" sz="2400" i="1" dirty="0">
                <a:solidFill>
                  <a:schemeClr val="bg1"/>
                </a:solidFill>
                <a:effectLst>
                  <a:outerShdw sx="0" sy="0">
                    <a:srgbClr val="000000"/>
                  </a:outerShdw>
                </a:effectLst>
              </a:rPr>
              <a:t>UPS.</a:t>
            </a:r>
            <a:endParaRPr lang="en-ID" sz="2400" dirty="0">
              <a:solidFill>
                <a:schemeClr val="bg1"/>
              </a:solidFill>
              <a:effectLst>
                <a:outerShdw sx="0" sy="0">
                  <a:srgbClr val="000000"/>
                </a:outerShdw>
              </a:effectLst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7BCCF9D-7C18-0646-B720-87C889DC7655}"/>
              </a:ext>
            </a:extLst>
          </p:cNvPr>
          <p:cNvSpPr/>
          <p:nvPr/>
        </p:nvSpPr>
        <p:spPr>
          <a:xfrm>
            <a:off x="8156371" y="3619781"/>
            <a:ext cx="3878284" cy="2743609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21F3B-3562-1B4F-A85E-7487EE80F31A}"/>
              </a:ext>
            </a:extLst>
          </p:cNvPr>
          <p:cNvSpPr txBox="1"/>
          <p:nvPr/>
        </p:nvSpPr>
        <p:spPr>
          <a:xfrm>
            <a:off x="8483936" y="4256047"/>
            <a:ext cx="3253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Target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diimplementasikan</a:t>
            </a:r>
            <a:r>
              <a:rPr lang="en-US" dirty="0">
                <a:solidFill>
                  <a:schemeClr val="bg1"/>
                </a:solidFill>
              </a:rPr>
              <a:t> oleh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akuarium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ikan</a:t>
            </a:r>
            <a:r>
              <a:rPr lang="en-US" dirty="0">
                <a:solidFill>
                  <a:schemeClr val="bg1"/>
                </a:solidFill>
              </a:rPr>
              <a:t> predator dan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tanaman,pasir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hiasan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akaurium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apapun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2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D88DDA7-8727-DF48-88CD-9EBA426CE276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Metodologi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Penelitian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72290-A542-3141-9BB2-FACF6B7ACA3F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6D03CB-D5E5-BA41-B9EB-F7A7624E592F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17DCA5-8E94-7246-A957-AAFC25E2CD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" y="1331979"/>
            <a:ext cx="11627413" cy="48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Keras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11755"/>
              </p:ext>
            </p:extLst>
          </p:nvPr>
        </p:nvGraphicFramePr>
        <p:xfrm>
          <a:off x="1686437" y="1080637"/>
          <a:ext cx="8553869" cy="51517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66536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5059798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  <a:gridCol w="2827535">
                  <a:extLst>
                    <a:ext uri="{9D8B030D-6E8A-4147-A177-3AD203B41FA5}">
                      <a16:colId xmlns:a16="http://schemas.microsoft.com/office/drawing/2014/main" val="3709257127"/>
                    </a:ext>
                  </a:extLst>
                </a:gridCol>
              </a:tblGrid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 Komponen</a:t>
                      </a:r>
                      <a:endParaRPr lang="en-ID" sz="21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Kuantitas</a:t>
                      </a:r>
                      <a:endParaRPr lang="en-ID" sz="21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Raspberry</a:t>
                      </a: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Pi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DS18B20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JSN-SR04T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SEN-0189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Sensor ACS712 5A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4.7K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  <a:tr h="567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7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Resistor 1K ohm ¼ Watt</a:t>
                      </a:r>
                      <a:endParaRPr lang="en-ID" sz="2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2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1393749204"/>
                  </a:ext>
                </a:extLst>
              </a:tr>
              <a:tr h="60968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8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Impura</a:t>
                      </a: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Board</a:t>
                      </a:r>
                    </a:p>
                  </a:txBody>
                  <a:tcPr marL="113185" marR="1131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3  x 1m</a:t>
                      </a:r>
                      <a:r>
                        <a:rPr lang="en-ID" sz="23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2</a:t>
                      </a:r>
                      <a:endParaRPr lang="en-ID" sz="2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w Cen MT" panose="020B0602020104020603" pitchFamily="34" charset="77"/>
                        <a:ea typeface="Arial Unicode MS" panose="020B0604020202020204" pitchFamily="34" charset="-128"/>
                      </a:endParaRPr>
                    </a:p>
                  </a:txBody>
                  <a:tcPr marL="113185" marR="113185" marT="0" marB="0" anchor="ctr"/>
                </a:tc>
                <a:extLst>
                  <a:ext uri="{0D108BD9-81ED-4DB2-BD59-A6C34878D82A}">
                    <a16:rowId xmlns:a16="http://schemas.microsoft.com/office/drawing/2014/main" val="8202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BB1190CE-1A12-CA4B-9268-276E0DAC65A1}"/>
              </a:ext>
            </a:extLst>
          </p:cNvPr>
          <p:cNvSpPr/>
          <p:nvPr/>
        </p:nvSpPr>
        <p:spPr>
          <a:xfrm>
            <a:off x="-11875" y="324157"/>
            <a:ext cx="12203875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Instrumen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Perangkat</a:t>
            </a:r>
            <a:r>
              <a:rPr lang="en-ID" sz="3600" b="1" spc="-1" dirty="0">
                <a:solidFill>
                  <a:srgbClr val="002060"/>
                </a:solidFill>
                <a:latin typeface="Palatino"/>
              </a:rPr>
              <a:t> </a:t>
            </a:r>
            <a:r>
              <a:rPr lang="en-ID" sz="3600" b="1" spc="-1" dirty="0" err="1">
                <a:solidFill>
                  <a:srgbClr val="002060"/>
                </a:solidFill>
                <a:latin typeface="Palatino"/>
              </a:rPr>
              <a:t>Lunak</a:t>
            </a:r>
            <a:endParaRPr lang="en-ID" sz="3600" b="0" strike="noStrike" spc="-1" dirty="0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BAF5CC-85B1-8A41-BE4B-CA53655BDC9A}"/>
              </a:ext>
            </a:extLst>
          </p:cNvPr>
          <p:cNvCxnSpPr/>
          <p:nvPr/>
        </p:nvCxnSpPr>
        <p:spPr>
          <a:xfrm>
            <a:off x="225631" y="997527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5965EC-71A6-1844-9F46-CB074D7E8719}"/>
              </a:ext>
            </a:extLst>
          </p:cNvPr>
          <p:cNvCxnSpPr/>
          <p:nvPr/>
        </p:nvCxnSpPr>
        <p:spPr>
          <a:xfrm>
            <a:off x="253340" y="188026"/>
            <a:ext cx="11685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4F89C0-66F0-EC4F-BD8D-40395130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73745"/>
              </p:ext>
            </p:extLst>
          </p:nvPr>
        </p:nvGraphicFramePr>
        <p:xfrm>
          <a:off x="361097" y="1793481"/>
          <a:ext cx="5509471" cy="373756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50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6617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1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Raspbian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Buster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Lite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(Mini PC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Operating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System)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2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Python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(Data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proccess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&amp; 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3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HTML(UI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CSS(UI web)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5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Javascript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Client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side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6</a:t>
                      </a:r>
                      <a:endParaRPr lang="en-ID" sz="1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Flask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Application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5030A-7C25-6548-830A-FFE41B5D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76593"/>
              </p:ext>
            </p:extLst>
          </p:nvPr>
        </p:nvGraphicFramePr>
        <p:xfrm>
          <a:off x="6231466" y="1793481"/>
          <a:ext cx="5509471" cy="368080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641294">
                  <a:extLst>
                    <a:ext uri="{9D8B030D-6E8A-4147-A177-3AD203B41FA5}">
                      <a16:colId xmlns:a16="http://schemas.microsoft.com/office/drawing/2014/main" val="1204802379"/>
                    </a:ext>
                  </a:extLst>
                </a:gridCol>
                <a:gridCol w="4868177">
                  <a:extLst>
                    <a:ext uri="{9D8B030D-6E8A-4147-A177-3AD203B41FA5}">
                      <a16:colId xmlns:a16="http://schemas.microsoft.com/office/drawing/2014/main" val="848051651"/>
                    </a:ext>
                  </a:extLst>
                </a:gridCol>
              </a:tblGrid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NO.</a:t>
                      </a:r>
                      <a:endParaRPr lang="en-ID" sz="190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Nama</a:t>
                      </a:r>
                      <a:endParaRPr lang="en-ID" sz="1900" dirty="0"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2909756599"/>
                  </a:ext>
                </a:extLst>
              </a:tr>
              <a:tr h="5657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7</a:t>
                      </a:r>
                      <a:endParaRPr lang="en-ID" sz="1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Cyberduck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(SFTP </a:t>
                      </a:r>
                      <a:r>
                        <a:rPr lang="id-ID" sz="2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Protocol</a:t>
                      </a:r>
                      <a:r>
                        <a:rPr lang="id-ID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)</a:t>
                      </a:r>
                      <a:endParaRPr lang="en-ID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7495235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8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Ngrok</a:t>
                      </a: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w Cen MT" panose="020B0602020104020603" pitchFamily="34" charset="77"/>
                          <a:ea typeface="Arial Unicode MS" panose="020B0604020202020204" pitchFamily="34" charset="-128"/>
                        </a:rPr>
                        <a:t> (Port Forwarding)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30345047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9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NginX</a:t>
                      </a:r>
                      <a:r>
                        <a:rPr lang="id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</a:rPr>
                        <a:t> (Web Server)</a:t>
                      </a:r>
                      <a:endParaRPr lang="en-ID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465209200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10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Bootstrap 4 (UI web)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969942083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11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iTerm2 (Remote Access Terminal with SSH)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1008851434"/>
                  </a:ext>
                </a:extLst>
              </a:tr>
              <a:tr h="496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id-ID" sz="1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Arial Unicode MS" panose="020B0604020202020204" pitchFamily="34" charset="-128"/>
                        </a:rPr>
                        <a:t>12</a:t>
                      </a:r>
                      <a:endParaRPr lang="en-ID" sz="1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108899" marR="1088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700"/>
                        </a:spcAft>
                      </a:pPr>
                      <a:r>
                        <a:rPr lang="en-ID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Arial Unicode MS" panose="020B0604020202020204" pitchFamily="34" charset="-128"/>
                        </a:rPr>
                        <a:t>Brackets (Text Editor)</a:t>
                      </a:r>
                    </a:p>
                  </a:txBody>
                  <a:tcPr marL="108899" marR="108899" marT="0" marB="0" anchor="ctr"/>
                </a:tc>
                <a:extLst>
                  <a:ext uri="{0D108BD9-81ED-4DB2-BD59-A6C34878D82A}">
                    <a16:rowId xmlns:a16="http://schemas.microsoft.com/office/drawing/2014/main" val="319901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065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{758F29D1-1A27-6C43-AF68-2FC48904EA30}tf10001073</Template>
  <TotalTime>17950</TotalTime>
  <Words>1763</Words>
  <Application>Microsoft Macintosh PowerPoint</Application>
  <PresentationFormat>Widescreen</PresentationFormat>
  <Paragraphs>264</Paragraphs>
  <Slides>35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Cordia New</vt:lpstr>
      <vt:lpstr>Lao Sangam MN</vt:lpstr>
      <vt:lpstr>Palatino</vt:lpstr>
      <vt:lpstr>Times New Roman</vt:lpstr>
      <vt:lpstr>Times New Roman,Bold</vt:lpstr>
      <vt:lpstr>Tw Cen MT</vt:lpstr>
      <vt:lpstr>Droplet</vt:lpstr>
      <vt:lpstr>SISTEM PEMANTAUAN DAN PEMELIHARAAN AKUARIUM TEROTOMATISASI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PEMANTAUAN DAN PEMELIHARAAN AKUARIUM TEROTOMATISASI</dc:title>
  <dc:creator>Irsyad Ashari</dc:creator>
  <cp:lastModifiedBy>Irsyad Ashari</cp:lastModifiedBy>
  <cp:revision>49</cp:revision>
  <dcterms:created xsi:type="dcterms:W3CDTF">2020-04-22T08:40:15Z</dcterms:created>
  <dcterms:modified xsi:type="dcterms:W3CDTF">2020-05-06T01:50:19Z</dcterms:modified>
</cp:coreProperties>
</file>